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8" r:id="rId1"/>
  </p:sldMasterIdLst>
  <p:notesMasterIdLst>
    <p:notesMasterId r:id="rId14"/>
  </p:notesMasterIdLst>
  <p:sldIdLst>
    <p:sldId id="256" r:id="rId2"/>
    <p:sldId id="264" r:id="rId3"/>
    <p:sldId id="266" r:id="rId4"/>
    <p:sldId id="265" r:id="rId5"/>
    <p:sldId id="267" r:id="rId6"/>
    <p:sldId id="268" r:id="rId7"/>
    <p:sldId id="269" r:id="rId8"/>
    <p:sldId id="270" r:id="rId9"/>
    <p:sldId id="271" r:id="rId10"/>
    <p:sldId id="272" r:id="rId11"/>
    <p:sldId id="273" r:id="rId12"/>
    <p:sldId id="27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21"/>
    <p:restoredTop sz="94729"/>
  </p:normalViewPr>
  <p:slideViewPr>
    <p:cSldViewPr snapToGrid="0" snapToObjects="1">
      <p:cViewPr varScale="1">
        <p:scale>
          <a:sx n="68" d="100"/>
          <a:sy n="68" d="100"/>
        </p:scale>
        <p:origin x="-63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5E822-3762-4947-9973-726DCC9A6C32}" type="datetimeFigureOut">
              <a:rPr lang="en-US" smtClean="0"/>
              <a:pPr/>
              <a:t>10/4/2020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BA71F2-5180-AC40-9B74-ECBB0847DAFA}" type="slidenum">
              <a:rPr lang="en-US" smtClean="0"/>
              <a:pPr/>
              <a:t>‹#›</a:t>
            </a:fld>
            <a:endParaRPr lang="en-US"/>
          </a:p>
        </p:txBody>
      </p:sp>
    </p:spTree>
    <p:extLst>
      <p:ext uri="{BB962C8B-B14F-4D97-AF65-F5344CB8AC3E}">
        <p14:creationId xmlns:p14="http://schemas.microsoft.com/office/powerpoint/2010/main" xmlns="" val="808949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B61BEF0D-F0BB-DE4B-95CE-6DB70DBA9567}" type="datetimeFigureOut">
              <a:rPr lang="en-US" smtClean="0"/>
              <a:pPr/>
              <a:t>10/4/2020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B61BEF0D-F0BB-DE4B-95CE-6DB70DBA9567}" type="datetimeFigureOut">
              <a:rPr lang="en-US" smtClean="0"/>
              <a:pPr/>
              <a:t>10/4/2020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B61BEF0D-F0BB-DE4B-95CE-6DB70DBA9567}" type="datetimeFigureOut">
              <a:rPr lang="en-US" smtClean="0"/>
              <a:pPr/>
              <a:t>10/4/2020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extLst>
    <p:ext uri="{DCECCB84-F9BA-43D5-87BE-67443E8EF086}">
      <p15:sldGuideLst xmlns:p15="http://schemas.microsoft.com/office/powerpoint/2012/main" xmlns=""/>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B61BEF0D-F0BB-DE4B-95CE-6DB70DBA9567}" type="datetimeFigureOut">
              <a:rPr lang="en-US" smtClean="0"/>
              <a:pPr/>
              <a:t>10/4/2020</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B61BEF0D-F0BB-DE4B-95CE-6DB70DBA9567}" type="datetimeFigureOut">
              <a:rPr lang="en-US" smtClean="0"/>
              <a:pPr/>
              <a:t>10/4/2020</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B61BEF0D-F0BB-DE4B-95CE-6DB70DBA9567}" type="datetimeFigureOut">
              <a:rPr lang="en-US" smtClean="0"/>
              <a:pPr/>
              <a:t>10/4/2020</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38947917"/>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Thinking About Moral Choices</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xmlns="" val="561175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II. A Key  Relationship</a:t>
            </a:r>
          </a:p>
        </p:txBody>
      </p:sp>
      <p:sp>
        <p:nvSpPr>
          <p:cNvPr id="3" name="Content Placeholder 2"/>
          <p:cNvSpPr>
            <a:spLocks noGrp="1"/>
          </p:cNvSpPr>
          <p:nvPr>
            <p:ph idx="1"/>
          </p:nvPr>
        </p:nvSpPr>
        <p:spPr/>
        <p:txBody>
          <a:bodyPr>
            <a:normAutofit lnSpcReduction="10000"/>
          </a:bodyPr>
          <a:lstStyle/>
          <a:p>
            <a:r>
              <a:rPr lang="en-US" sz="4000" dirty="0"/>
              <a:t>The Individual and Society</a:t>
            </a:r>
          </a:p>
          <a:p>
            <a:endParaRPr lang="en-US" sz="4000" dirty="0"/>
          </a:p>
          <a:p>
            <a:r>
              <a:rPr lang="en-US" sz="2400" dirty="0"/>
              <a:t>How does one best balance the needs and desires of the individual with the greater good of society?</a:t>
            </a:r>
          </a:p>
          <a:p>
            <a:r>
              <a:rPr lang="en-US" sz="2400" dirty="0"/>
              <a:t>Moral choices focus the decisions we make, decisions that affect us as well as others.</a:t>
            </a:r>
          </a:p>
        </p:txBody>
      </p:sp>
    </p:spTree>
    <p:extLst>
      <p:ext uri="{BB962C8B-B14F-4D97-AF65-F5344CB8AC3E}">
        <p14:creationId xmlns:p14="http://schemas.microsoft.com/office/powerpoint/2010/main" xmlns="" val="137856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5" y="214314"/>
            <a:ext cx="8884539" cy="1014412"/>
          </a:xfrm>
        </p:spPr>
        <p:txBody>
          <a:bodyPr>
            <a:normAutofit fontScale="90000"/>
          </a:bodyPr>
          <a:lstStyle/>
          <a:p>
            <a:r>
              <a:rPr lang="en-US" dirty="0"/>
              <a:t>A Subsequent View: 18</a:t>
            </a:r>
            <a:r>
              <a:rPr lang="en-US" baseline="30000" dirty="0"/>
              <a:t>th</a:t>
            </a:r>
            <a:r>
              <a:rPr lang="en-US" dirty="0"/>
              <a:t> Century French Philosopher Rousseau’s Social Contract</a:t>
            </a:r>
          </a:p>
        </p:txBody>
      </p:sp>
      <p:sp>
        <p:nvSpPr>
          <p:cNvPr id="3" name="Content Placeholder 2"/>
          <p:cNvSpPr>
            <a:spLocks noGrp="1"/>
          </p:cNvSpPr>
          <p:nvPr>
            <p:ph idx="1"/>
          </p:nvPr>
        </p:nvSpPr>
        <p:spPr>
          <a:xfrm>
            <a:off x="1585913" y="1514475"/>
            <a:ext cx="9529761" cy="5172075"/>
          </a:xfrm>
        </p:spPr>
        <p:txBody>
          <a:bodyPr>
            <a:noAutofit/>
          </a:bodyPr>
          <a:lstStyle/>
          <a:p>
            <a:r>
              <a:rPr lang="en-US" sz="2000" dirty="0"/>
              <a:t>"Man was born free, and he is everywhere in chains". </a:t>
            </a:r>
          </a:p>
          <a:p>
            <a:r>
              <a:rPr lang="en-US" sz="2000" dirty="0"/>
              <a:t>Humans are essentially free, and were free in the State of Nature, but the ‘progress' of civilization has substituted subservience to others for that freedom, through dependence, economic and social inequalities, and the extent to which we judge ourselves through comparisons with others.</a:t>
            </a:r>
          </a:p>
          <a:p>
            <a:r>
              <a:rPr lang="en-US" sz="2000" dirty="0"/>
              <a:t>Since a return to the State of Nature is neither feasible nor desirable, the purpose of politics is to restore freedom to us, thereby reconciling who we truly and essentially are with how we live together</a:t>
            </a:r>
          </a:p>
          <a:p>
            <a:r>
              <a:rPr lang="en-US" sz="2000" dirty="0"/>
              <a:t>How can we be free and live together? Or, put another way, how can we live together without succumbing to the force and coercion of others? </a:t>
            </a:r>
          </a:p>
          <a:p>
            <a:pPr fontAlgn="base"/>
            <a:r>
              <a:rPr lang="en-US" sz="2000" dirty="0"/>
              <a:t>We can do so, Rousseau maintains, by submitting our individual, particular wills to the collective or general will, created through agreement with other free and equal persons. . . . .no one has a natural right to govern others, and therefore the only justified authority is the authority that is generated out of agreements or covenants. </a:t>
            </a:r>
            <a:br>
              <a:rPr lang="en-US" sz="2000" dirty="0"/>
            </a:br>
            <a:endParaRPr lang="en-US" sz="2000" dirty="0"/>
          </a:p>
        </p:txBody>
      </p:sp>
    </p:spTree>
    <p:extLst>
      <p:ext uri="{BB962C8B-B14F-4D97-AF65-F5344CB8AC3E}">
        <p14:creationId xmlns:p14="http://schemas.microsoft.com/office/powerpoint/2010/main" xmlns="" val="1455292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5" y="200026"/>
            <a:ext cx="8327327" cy="928688"/>
          </a:xfrm>
        </p:spPr>
        <p:txBody>
          <a:bodyPr>
            <a:normAutofit fontScale="90000"/>
          </a:bodyPr>
          <a:lstStyle/>
          <a:p>
            <a:r>
              <a:rPr lang="en-US" dirty="0"/>
              <a:t>One View: English 17</a:t>
            </a:r>
            <a:r>
              <a:rPr lang="en-US" baseline="30000" dirty="0"/>
              <a:t>th</a:t>
            </a:r>
            <a:r>
              <a:rPr lang="en-US" dirty="0"/>
              <a:t> </a:t>
            </a:r>
            <a:r>
              <a:rPr lang="en-US"/>
              <a:t>Century Philosopher Hobbes</a:t>
            </a:r>
            <a:r>
              <a:rPr lang="en-US" dirty="0"/>
              <a:t>’ Self-interest Model</a:t>
            </a:r>
          </a:p>
        </p:txBody>
      </p:sp>
      <p:sp>
        <p:nvSpPr>
          <p:cNvPr id="3" name="Content Placeholder 2"/>
          <p:cNvSpPr>
            <a:spLocks noGrp="1"/>
          </p:cNvSpPr>
          <p:nvPr>
            <p:ph idx="1"/>
          </p:nvPr>
        </p:nvSpPr>
        <p:spPr>
          <a:xfrm>
            <a:off x="1071563" y="1543050"/>
            <a:ext cx="10587037" cy="5157787"/>
          </a:xfrm>
        </p:spPr>
        <p:txBody>
          <a:bodyPr>
            <a:noAutofit/>
          </a:bodyPr>
          <a:lstStyle/>
          <a:p>
            <a:r>
              <a:rPr lang="en-US" sz="2000" dirty="0"/>
              <a:t>“All men pursue only what they perceive to be in their own individually considered best interests . . . This is a universal claim: it is meant to cover all human actions under all circumstances – in society or out of it, with regard to strangers and friends alike, with regard to small ends and the most generalized of human desires, such as the desire for power and status. </a:t>
            </a:r>
          </a:p>
          <a:p>
            <a:r>
              <a:rPr lang="en-US" sz="2000" dirty="0"/>
              <a:t>Everything we do is motivated solely by the desire to better our own situations, and satisfy as many of our own, individually considered desires as possible. We are infinitely appetitive and only genuinely concerned with our own selves.</a:t>
            </a:r>
          </a:p>
          <a:p>
            <a:r>
              <a:rPr lang="en-US" sz="2000" dirty="0"/>
              <a:t>According to Hobbes, the justification for political obligation is this: given that men are naturally self-interested, yet they are rational, they will choose to submit to the authority of a Sovereign in order to be able to live in a civil society, which is conducive to their own interests. </a:t>
            </a:r>
          </a:p>
          <a:p>
            <a:r>
              <a:rPr lang="en-US" sz="2000" dirty="0"/>
              <a:t>Because men are reasonable, they can see their way out of a state [of pure self-interest and unending competition and strife] . . . and create a civil society. The first and most important law of nature commands that each man be willing to pursue peace when others are willing to do the same, all the while retaining the right to continue to pursue war when others do not pursue peace.” (Internet Encyclopedia of Philosophy)</a:t>
            </a:r>
          </a:p>
        </p:txBody>
      </p:sp>
    </p:spTree>
    <p:extLst>
      <p:ext uri="{BB962C8B-B14F-4D97-AF65-F5344CB8AC3E}">
        <p14:creationId xmlns:p14="http://schemas.microsoft.com/office/powerpoint/2010/main" xmlns="" val="1450478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Rousseau’s Social Contract</a:t>
            </a:r>
          </a:p>
        </p:txBody>
      </p:sp>
      <p:sp>
        <p:nvSpPr>
          <p:cNvPr id="3" name="Content Placeholder 2"/>
          <p:cNvSpPr>
            <a:spLocks noGrp="1"/>
          </p:cNvSpPr>
          <p:nvPr>
            <p:ph idx="1"/>
          </p:nvPr>
        </p:nvSpPr>
        <p:spPr>
          <a:xfrm>
            <a:off x="1514475" y="2638044"/>
            <a:ext cx="8446389" cy="4219956"/>
          </a:xfrm>
        </p:spPr>
        <p:txBody>
          <a:bodyPr>
            <a:noAutofit/>
          </a:bodyPr>
          <a:lstStyle/>
          <a:p>
            <a:r>
              <a:rPr lang="en-US" sz="2000" dirty="0"/>
              <a:t>We can do so, Rousseau maintains, by submitting our individual, particular wills to the collective or general will, created through agreement with other free and equal persons. . . . .no one has a natural right to govern others, and therefore the only justified authority is the authority that is generated out of agreements or covenants.</a:t>
            </a:r>
          </a:p>
          <a:p>
            <a:r>
              <a:rPr lang="en-US" sz="2000" dirty="0"/>
              <a:t>Just as individual wills are directed towards individual interests, the general will, once formed, is directed towards the common good, understood and agreed to collectively. Included in this version of the social contract is the idea of reciprocated duties: the sovereign is committed to the good of the individuals who constitute it, and each individual is likewise committed to the good of the whole. (Internet Encyclopedia of Philosophy)</a:t>
            </a:r>
          </a:p>
          <a:p>
            <a:endParaRPr lang="en-US" sz="2000" dirty="0"/>
          </a:p>
        </p:txBody>
      </p:sp>
    </p:spTree>
    <p:extLst>
      <p:ext uri="{BB962C8B-B14F-4D97-AF65-F5344CB8AC3E}">
        <p14:creationId xmlns:p14="http://schemas.microsoft.com/office/powerpoint/2010/main" xmlns="" val="730863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III. Key Moral Relationships for the Self</a:t>
            </a:r>
          </a:p>
        </p:txBody>
      </p:sp>
      <p:sp>
        <p:nvSpPr>
          <p:cNvPr id="3" name="Content Placeholder 2"/>
          <p:cNvSpPr>
            <a:spLocks noGrp="1"/>
          </p:cNvSpPr>
          <p:nvPr>
            <p:ph idx="1"/>
          </p:nvPr>
        </p:nvSpPr>
        <p:spPr>
          <a:xfrm>
            <a:off x="2231135" y="2638044"/>
            <a:ext cx="8084439" cy="3862769"/>
          </a:xfrm>
        </p:spPr>
        <p:txBody>
          <a:bodyPr>
            <a:normAutofit/>
          </a:bodyPr>
          <a:lstStyle/>
          <a:p>
            <a:r>
              <a:rPr lang="en-US" sz="2400" dirty="0"/>
              <a:t>Self and Nature</a:t>
            </a:r>
          </a:p>
          <a:p>
            <a:r>
              <a:rPr lang="en-US" sz="2400" dirty="0"/>
              <a:t>Self and Others:</a:t>
            </a:r>
          </a:p>
          <a:p>
            <a:r>
              <a:rPr lang="en-US" sz="2400" dirty="0"/>
              <a:t>Self and Family</a:t>
            </a:r>
          </a:p>
          <a:p>
            <a:r>
              <a:rPr lang="en-US" sz="2400" dirty="0"/>
              <a:t>Self and Beloved (Love)</a:t>
            </a:r>
          </a:p>
          <a:p>
            <a:r>
              <a:rPr lang="en-US" sz="2400" dirty="0"/>
              <a:t>Self and Society (Citizenship/Government)</a:t>
            </a:r>
          </a:p>
          <a:p>
            <a:r>
              <a:rPr lang="en-US" sz="2400" dirty="0"/>
              <a:t>Self and God</a:t>
            </a:r>
          </a:p>
          <a:p>
            <a:r>
              <a:rPr lang="en-US" sz="2400" dirty="0"/>
              <a:t>Self and Death (Mortality)</a:t>
            </a:r>
          </a:p>
          <a:p>
            <a:endParaRPr lang="en-US" sz="2400" dirty="0"/>
          </a:p>
        </p:txBody>
      </p:sp>
    </p:spTree>
    <p:extLst>
      <p:ext uri="{BB962C8B-B14F-4D97-AF65-F5344CB8AC3E}">
        <p14:creationId xmlns:p14="http://schemas.microsoft.com/office/powerpoint/2010/main" xmlns="" val="808352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IV How Should the Self decide how to act?</a:t>
            </a:r>
          </a:p>
        </p:txBody>
      </p:sp>
      <p:sp>
        <p:nvSpPr>
          <p:cNvPr id="3" name="Content Placeholder 2"/>
          <p:cNvSpPr>
            <a:spLocks noGrp="1"/>
          </p:cNvSpPr>
          <p:nvPr>
            <p:ph idx="1"/>
          </p:nvPr>
        </p:nvSpPr>
        <p:spPr/>
        <p:txBody>
          <a:bodyPr/>
          <a:lstStyle/>
          <a:p>
            <a:r>
              <a:rPr lang="en-US" dirty="0"/>
              <a:t>The process whereby individuals determine how to act, especially in situations that present a conflict, is understood in light of the notion of MORALITY—determining right from wrong, good from bad or evil, virtue from vice.</a:t>
            </a:r>
          </a:p>
          <a:p>
            <a:r>
              <a:rPr lang="en-US" dirty="0"/>
              <a:t>Over time philosophers have developed fully former arguments that offer guidance on making moral choices; this systematic attempt to explain how we determine these moral choices and how such decisions are to be judged by society is termed ETHICS.  </a:t>
            </a:r>
          </a:p>
          <a:p>
            <a:r>
              <a:rPr lang="en-US" dirty="0"/>
              <a:t>In order to enforce that individuals make moral choices that are in line with the aims of society at large, including not harming others, systems of JUSTICE are put in place in society.</a:t>
            </a:r>
          </a:p>
        </p:txBody>
      </p:sp>
    </p:spTree>
    <p:extLst>
      <p:ext uri="{BB962C8B-B14F-4D97-AF65-F5344CB8AC3E}">
        <p14:creationId xmlns:p14="http://schemas.microsoft.com/office/powerpoint/2010/main" xmlns="" val="1710118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Model OF Moral Philosophy</a:t>
            </a:r>
          </a:p>
        </p:txBody>
      </p:sp>
      <p:sp>
        <p:nvSpPr>
          <p:cNvPr id="3" name="Content Placeholder 2"/>
          <p:cNvSpPr>
            <a:spLocks noGrp="1"/>
          </p:cNvSpPr>
          <p:nvPr>
            <p:ph idx="1"/>
          </p:nvPr>
        </p:nvSpPr>
        <p:spPr/>
        <p:txBody>
          <a:bodyPr>
            <a:normAutofit/>
          </a:bodyPr>
          <a:lstStyle/>
          <a:p>
            <a:r>
              <a:rPr lang="en-US" sz="2400" dirty="0"/>
              <a:t>The ancient Greek philosopher Aristotle’s golden mean model</a:t>
            </a:r>
          </a:p>
          <a:p>
            <a:r>
              <a:rPr lang="en-US" sz="2400" dirty="0"/>
              <a:t>The Enlightenment philosopher Kant’s moral idealism</a:t>
            </a:r>
          </a:p>
          <a:p>
            <a:r>
              <a:rPr lang="en-US" sz="2400" dirty="0"/>
              <a:t>The 19</a:t>
            </a:r>
            <a:r>
              <a:rPr lang="en-US" sz="2400" baseline="30000" dirty="0"/>
              <a:t>th</a:t>
            </a:r>
            <a:r>
              <a:rPr lang="en-US" sz="2400" dirty="0"/>
              <a:t> Century philosopher Bentham’s utilitarian model of moral pragmatism</a:t>
            </a:r>
          </a:p>
        </p:txBody>
      </p:sp>
    </p:spTree>
    <p:extLst>
      <p:ext uri="{BB962C8B-B14F-4D97-AF65-F5344CB8AC3E}">
        <p14:creationId xmlns:p14="http://schemas.microsoft.com/office/powerpoint/2010/main" xmlns="" val="742598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200026"/>
            <a:ext cx="7729728" cy="785812"/>
          </a:xfrm>
        </p:spPr>
        <p:txBody>
          <a:bodyPr>
            <a:normAutofit/>
          </a:bodyPr>
          <a:lstStyle/>
          <a:p>
            <a:r>
              <a:rPr lang="en-US" dirty="0"/>
              <a:t>Aristotle</a:t>
            </a:r>
          </a:p>
        </p:txBody>
      </p:sp>
      <p:sp>
        <p:nvSpPr>
          <p:cNvPr id="3" name="Content Placeholder 2"/>
          <p:cNvSpPr>
            <a:spLocks noGrp="1"/>
          </p:cNvSpPr>
          <p:nvPr>
            <p:ph idx="1"/>
          </p:nvPr>
        </p:nvSpPr>
        <p:spPr>
          <a:xfrm>
            <a:off x="2071688" y="1314450"/>
            <a:ext cx="7889176" cy="5100638"/>
          </a:xfrm>
        </p:spPr>
        <p:txBody>
          <a:bodyPr>
            <a:normAutofit/>
          </a:bodyPr>
          <a:lstStyle/>
          <a:p>
            <a:r>
              <a:rPr lang="en-US" dirty="0"/>
              <a:t>Aristotle describes ethical virtue as a “</a:t>
            </a:r>
            <a:r>
              <a:rPr lang="en-US" i="1" dirty="0" err="1"/>
              <a:t>hexis</a:t>
            </a:r>
            <a:r>
              <a:rPr lang="en-US" dirty="0"/>
              <a:t>” (“state” “condition” “disposition”)—a tendency or disposition, induced by our, HABITS to have appropriate feelings.   Hence it is crucial to cultivate good habits over time.</a:t>
            </a:r>
          </a:p>
          <a:p>
            <a:endParaRPr lang="en-US" dirty="0"/>
          </a:p>
          <a:p>
            <a:r>
              <a:rPr lang="en-US" dirty="0"/>
              <a:t>“Every ethical virtue is a condition intermediate (a “GOLDEN MEAN” as it is popularly known) between two other states, one involving excess, and the other deficiency. In this respect,  Aristotle says, the virtues are no different from technical skills: every skilled worker knows how to avoid excess and deficiency, and is in a condition intermediate between two extremes. </a:t>
            </a:r>
          </a:p>
          <a:p>
            <a:r>
              <a:rPr lang="en-US" dirty="0"/>
              <a:t>The courageous person, for example, judges that some dangers are worth facing and others not, and experiences fear to a degree that is appropriate to his circumstances. He lies between the coward, who flees every danger and experiences excessive fear, and the rash person, who judges every danger worth facing and experiences little or no fear. ” (Stanford Encyclopedia of Philosophy)</a:t>
            </a:r>
          </a:p>
        </p:txBody>
      </p:sp>
    </p:spTree>
    <p:extLst>
      <p:ext uri="{BB962C8B-B14F-4D97-AF65-F5344CB8AC3E}">
        <p14:creationId xmlns:p14="http://schemas.microsoft.com/office/powerpoint/2010/main" xmlns="" val="1731871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242888"/>
            <a:ext cx="7729728" cy="942975"/>
          </a:xfrm>
        </p:spPr>
        <p:txBody>
          <a:bodyPr/>
          <a:lstStyle/>
          <a:p>
            <a:r>
              <a:rPr lang="en-US" dirty="0"/>
              <a:t>Kant</a:t>
            </a:r>
          </a:p>
        </p:txBody>
      </p:sp>
      <p:sp>
        <p:nvSpPr>
          <p:cNvPr id="3" name="Content Placeholder 2"/>
          <p:cNvSpPr>
            <a:spLocks noGrp="1"/>
          </p:cNvSpPr>
          <p:nvPr>
            <p:ph idx="1"/>
          </p:nvPr>
        </p:nvSpPr>
        <p:spPr>
          <a:xfrm>
            <a:off x="2014537" y="1557338"/>
            <a:ext cx="8543925" cy="4972050"/>
          </a:xfrm>
        </p:spPr>
        <p:txBody>
          <a:bodyPr/>
          <a:lstStyle/>
          <a:p>
            <a:r>
              <a:rPr lang="en-US" dirty="0"/>
              <a:t>Immanuel Kant (1724–1804) argued that the supreme principle of morality is a standard of rationality that he dubbed the “CATEGORICALIMPERATIVE” (CI). Kant characterized the CI as an objective, rationally necessary and unconditional principle that we must always follow despite any natural desires or inclinations we may have to the contrary.</a:t>
            </a:r>
          </a:p>
          <a:p>
            <a:r>
              <a:rPr lang="en-US" dirty="0"/>
              <a:t>In Kant’s terms, a GOOD WILL is a will whose decisions are wholly determined by moral demands or, as he often refers to this, by the Moral Law. Human beings inevitably feel this Law as a constraint on their natural desires, which is why such Laws, as applied to human beings, are imperatives and duties. A human will in which the Moral Law is decisive is motivated by the thought of </a:t>
            </a:r>
            <a:r>
              <a:rPr lang="en-US" i="1" dirty="0"/>
              <a:t>DUTY</a:t>
            </a:r>
            <a:r>
              <a:rPr lang="en-US" dirty="0"/>
              <a:t>.</a:t>
            </a:r>
          </a:p>
          <a:p>
            <a:r>
              <a:rPr lang="en-US" dirty="0"/>
              <a:t>Formulate a maxim that enshrines your reason for acting as you propose.  Then, recast that maxim as A UNIVERSAL LAW of nature governing all rational agents.  (Stanford Encyclopedia of Philosophy)</a:t>
            </a:r>
          </a:p>
        </p:txBody>
      </p:sp>
    </p:spTree>
    <p:extLst>
      <p:ext uri="{BB962C8B-B14F-4D97-AF65-F5344CB8AC3E}">
        <p14:creationId xmlns:p14="http://schemas.microsoft.com/office/powerpoint/2010/main" xmlns="" val="1318663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Bentham</a:t>
            </a:r>
          </a:p>
        </p:txBody>
      </p:sp>
      <p:sp>
        <p:nvSpPr>
          <p:cNvPr id="3" name="Content Placeholder 2"/>
          <p:cNvSpPr>
            <a:spLocks noGrp="1"/>
          </p:cNvSpPr>
          <p:nvPr>
            <p:ph idx="1"/>
          </p:nvPr>
        </p:nvSpPr>
        <p:spPr>
          <a:xfrm>
            <a:off x="2231135" y="2638044"/>
            <a:ext cx="8613077" cy="4062794"/>
          </a:xfrm>
        </p:spPr>
        <p:txBody>
          <a:bodyPr>
            <a:normAutofit/>
          </a:bodyPr>
          <a:lstStyle/>
          <a:p>
            <a:r>
              <a:rPr lang="en-US" sz="2000" dirty="0"/>
              <a:t>“While the consequences of an act often depend on the motives which give rise to the act (and partly on the agent’s intentions and the circumstances in which the act is performed), in Bentham’s theory the utility of an act is independent of its originating motive(s). In effect, there is no such thing as a good or bad motive. </a:t>
            </a:r>
          </a:p>
          <a:p>
            <a:endParaRPr lang="en-US" sz="2000" dirty="0"/>
          </a:p>
          <a:p>
            <a:r>
              <a:rPr lang="en-US" sz="2000" dirty="0"/>
              <a:t>The UTILITY of an act—its goodness or badness—is determined solely by its CONSEQUENCES: the benefits and/or costs that result. When deciding whether to act or which act to undertake, a person must calculate as best as he can the pains and pleasures that may reasonably be expected to accrue to the persons (including himself) affected by the acts under consideration.” (Stanford Encyclopedia of Philosophy)</a:t>
            </a:r>
          </a:p>
        </p:txBody>
      </p:sp>
    </p:spTree>
    <p:extLst>
      <p:ext uri="{BB962C8B-B14F-4D97-AF65-F5344CB8AC3E}">
        <p14:creationId xmlns:p14="http://schemas.microsoft.com/office/powerpoint/2010/main" xmlns="" val="2111074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157164"/>
            <a:ext cx="8584502" cy="1128712"/>
          </a:xfrm>
        </p:spPr>
        <p:txBody>
          <a:bodyPr>
            <a:normAutofit fontScale="90000"/>
          </a:bodyPr>
          <a:lstStyle/>
          <a:p>
            <a:r>
              <a:rPr lang="en-US" dirty="0"/>
              <a:t>Key Qualities for </a:t>
            </a:r>
            <a:r>
              <a:rPr lang="en-US"/>
              <a:t>Moral decision-making</a:t>
            </a:r>
            <a:endParaRPr lang="en-US" dirty="0"/>
          </a:p>
        </p:txBody>
      </p:sp>
      <p:sp>
        <p:nvSpPr>
          <p:cNvPr id="3" name="Content Placeholder 2"/>
          <p:cNvSpPr>
            <a:spLocks noGrp="1"/>
          </p:cNvSpPr>
          <p:nvPr>
            <p:ph idx="1"/>
          </p:nvPr>
        </p:nvSpPr>
        <p:spPr>
          <a:xfrm>
            <a:off x="1257300" y="1514476"/>
            <a:ext cx="9272588" cy="5100638"/>
          </a:xfrm>
        </p:spPr>
        <p:txBody>
          <a:bodyPr>
            <a:normAutofit/>
          </a:bodyPr>
          <a:lstStyle/>
          <a:p>
            <a:r>
              <a:rPr lang="en-US" sz="2400" dirty="0"/>
              <a:t>In navigating through life’s challenges, the following key qualities or traits are often central in assessing the moral implications and worth of an individual’s choices and actions:</a:t>
            </a:r>
          </a:p>
          <a:p>
            <a:endParaRPr lang="en-US" sz="2400" dirty="0"/>
          </a:p>
          <a:p>
            <a:r>
              <a:rPr lang="en-US" sz="2400" dirty="0"/>
              <a:t>RESPECT</a:t>
            </a:r>
          </a:p>
          <a:p>
            <a:r>
              <a:rPr lang="en-US" sz="2400" dirty="0"/>
              <a:t>TRUST</a:t>
            </a:r>
          </a:p>
          <a:p>
            <a:r>
              <a:rPr lang="en-US" sz="2400" dirty="0"/>
              <a:t>LOYALTY</a:t>
            </a:r>
          </a:p>
          <a:p>
            <a:r>
              <a:rPr lang="en-US" sz="2400" dirty="0"/>
              <a:t>RESPONSIBILITY</a:t>
            </a:r>
          </a:p>
          <a:p>
            <a:r>
              <a:rPr lang="en-US" sz="2400" dirty="0"/>
              <a:t>COURAGE</a:t>
            </a:r>
          </a:p>
          <a:p>
            <a:endParaRPr lang="en-US" sz="2400" dirty="0"/>
          </a:p>
        </p:txBody>
      </p:sp>
    </p:spTree>
    <p:extLst>
      <p:ext uri="{BB962C8B-B14F-4D97-AF65-F5344CB8AC3E}">
        <p14:creationId xmlns:p14="http://schemas.microsoft.com/office/powerpoint/2010/main" xmlns="" val="175233593"/>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xmlns=""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5657</TotalTime>
  <Words>1066</Words>
  <Application>Microsoft Office PowerPoint</Application>
  <PresentationFormat>Custom</PresentationFormat>
  <Paragraphs>57</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Parcel</vt:lpstr>
      <vt:lpstr>Thinking About Moral Choices</vt:lpstr>
      <vt:lpstr>II. A Key  Relationship</vt:lpstr>
      <vt:lpstr>A Subsequent View: 18th Century French Philosopher Rousseau’s Social Contract</vt:lpstr>
      <vt:lpstr>One View: English 17th Century Philosopher Hobbes’ Self-interest Model</vt:lpstr>
      <vt:lpstr>More on Rousseau’s Social Contract</vt:lpstr>
      <vt:lpstr>III. Key Moral Relationships for the Self</vt:lpstr>
      <vt:lpstr>IV How Should the Self decide how to act?</vt:lpstr>
      <vt:lpstr>Three Model OF Moral Philosophy</vt:lpstr>
      <vt:lpstr>Aristotle</vt:lpstr>
      <vt:lpstr>Kant</vt:lpstr>
      <vt:lpstr>Bentham</vt:lpstr>
      <vt:lpstr>Key Qualities for Moral decision-making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About Literature</dc:title>
  <dc:creator>Murphy, John F</dc:creator>
  <cp:lastModifiedBy>steph</cp:lastModifiedBy>
  <cp:revision>22</cp:revision>
  <dcterms:created xsi:type="dcterms:W3CDTF">2018-08-16T20:27:07Z</dcterms:created>
  <dcterms:modified xsi:type="dcterms:W3CDTF">2020-10-04T22:05:43Z</dcterms:modified>
</cp:coreProperties>
</file>